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Alexandria"/>
      <p:regular r:id="rId15"/>
    </p:embeddedFont>
    <p:embeddedFont>
      <p:font typeface="Alexandria"/>
      <p:regular r:id="rId16"/>
    </p:embeddedFont>
    <p:embeddedFont>
      <p:font typeface="Nobile"/>
      <p:regular r:id="rId17"/>
    </p:embeddedFont>
    <p:embeddedFont>
      <p:font typeface="Nobile"/>
      <p:regular r:id="rId18"/>
    </p:embeddedFont>
    <p:embeddedFont>
      <p:font typeface="Nobile"/>
      <p:regular r:id="rId19"/>
    </p:embeddedFont>
    <p:embeddedFont>
      <p:font typeface="Nobile"/>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3-1.png>
</file>

<file path=ppt/media/image-5-1.png>
</file>

<file path=ppt/media/image-6-1.png>
</file>

<file path=ppt/media/image-7-1.png>
</file>

<file path=ppt/media/image-7-2.png>
</file>

<file path=ppt/media/image-7-3.png>
</file>

<file path=ppt/media/image-7-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011204"/>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1B1B27"/>
                </a:solidFill>
                <a:latin typeface="Alexandria" pitchFamily="34" charset="0"/>
                <a:ea typeface="Alexandria" pitchFamily="34" charset="-122"/>
                <a:cs typeface="Alexandria" pitchFamily="34" charset="-120"/>
              </a:rPr>
              <a:t>Building a Library Management System with Waterfall</a:t>
            </a:r>
            <a:endParaRPr lang="en-US" sz="4450" dirty="0"/>
          </a:p>
        </p:txBody>
      </p:sp>
      <p:sp>
        <p:nvSpPr>
          <p:cNvPr id="4" name="Text 1"/>
          <p:cNvSpPr/>
          <p:nvPr/>
        </p:nvSpPr>
        <p:spPr>
          <a:xfrm>
            <a:off x="6280190" y="4477703"/>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404155"/>
                </a:solidFill>
                <a:latin typeface="Nobile" pitchFamily="34" charset="0"/>
                <a:ea typeface="Nobile" pitchFamily="34" charset="-122"/>
                <a:cs typeface="Nobile" pitchFamily="34" charset="-120"/>
              </a:rPr>
              <a:t>A case study on developing an efficient Library Management System for XYZ College, showcasing the Waterfall Model's application from conception to maintenance.</a:t>
            </a:r>
            <a:endParaRPr lang="en-US" sz="1750" dirty="0"/>
          </a:p>
        </p:txBody>
      </p:sp>
      <p:sp>
        <p:nvSpPr>
          <p:cNvPr id="5" name="Shape 2"/>
          <p:cNvSpPr/>
          <p:nvPr/>
        </p:nvSpPr>
        <p:spPr>
          <a:xfrm>
            <a:off x="6280190" y="5838468"/>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5846088"/>
            <a:ext cx="347663" cy="347663"/>
          </a:xfrm>
          <a:prstGeom prst="rect">
            <a:avLst/>
          </a:prstGeom>
        </p:spPr>
      </p:pic>
      <p:sp>
        <p:nvSpPr>
          <p:cNvPr id="7" name="Text 3"/>
          <p:cNvSpPr/>
          <p:nvPr/>
        </p:nvSpPr>
        <p:spPr>
          <a:xfrm>
            <a:off x="6756440" y="5821561"/>
            <a:ext cx="2279213" cy="396835"/>
          </a:xfrm>
          <a:prstGeom prst="rect">
            <a:avLst/>
          </a:prstGeom>
          <a:noFill/>
          <a:ln/>
        </p:spPr>
        <p:txBody>
          <a:bodyPr wrap="none" lIns="0" tIns="0" rIns="0" bIns="0" rtlCol="0" anchor="t"/>
          <a:lstStyle/>
          <a:p>
            <a:pPr algn="l" indent="0" marL="0">
              <a:lnSpc>
                <a:spcPts val="3100"/>
              </a:lnSpc>
              <a:buNone/>
            </a:pPr>
            <a:r>
              <a:rPr lang="en-US" sz="2200" b="1" dirty="0">
                <a:solidFill>
                  <a:srgbClr val="404155"/>
                </a:solidFill>
                <a:latin typeface="Nobile Bold" pitchFamily="34" charset="0"/>
                <a:ea typeface="Nobile Bold" pitchFamily="34" charset="-122"/>
                <a:cs typeface="Nobile Bold" pitchFamily="34" charset="-120"/>
              </a:rPr>
              <a:t>by KARTHICK A</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301353"/>
            <a:ext cx="6980039" cy="708779"/>
          </a:xfrm>
          <a:prstGeom prst="rect">
            <a:avLst/>
          </a:prstGeom>
          <a:noFill/>
          <a:ln/>
        </p:spPr>
        <p:txBody>
          <a:bodyPr wrap="none" lIns="0" tIns="0" rIns="0" bIns="0" rtlCol="0" anchor="t"/>
          <a:lstStyle/>
          <a:p>
            <a:pPr algn="l" indent="0" marL="0">
              <a:lnSpc>
                <a:spcPts val="5550"/>
              </a:lnSpc>
              <a:buNone/>
            </a:pPr>
            <a:r>
              <a:rPr lang="en-US" sz="4450" dirty="0">
                <a:solidFill>
                  <a:srgbClr val="1B1B27"/>
                </a:solidFill>
                <a:latin typeface="Alexandria" pitchFamily="34" charset="0"/>
                <a:ea typeface="Alexandria" pitchFamily="34" charset="-122"/>
                <a:cs typeface="Alexandria" pitchFamily="34" charset="-120"/>
              </a:rPr>
              <a:t>Project Overview &amp; Goals</a:t>
            </a:r>
            <a:endParaRPr lang="en-US" sz="4450" dirty="0"/>
          </a:p>
        </p:txBody>
      </p:sp>
      <p:sp>
        <p:nvSpPr>
          <p:cNvPr id="4" name="Text 1"/>
          <p:cNvSpPr/>
          <p:nvPr/>
        </p:nvSpPr>
        <p:spPr>
          <a:xfrm>
            <a:off x="6280190" y="2350294"/>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404155"/>
                </a:solidFill>
                <a:latin typeface="Nobile" pitchFamily="34" charset="0"/>
                <a:ea typeface="Nobile" pitchFamily="34" charset="-122"/>
                <a:cs typeface="Nobile" pitchFamily="34" charset="-120"/>
              </a:rPr>
              <a:t>Our mission for XYZ College was to computerize their library operations. The key goals were to reduce manual workload, efficiently maintain records, and generate comprehensive reports.</a:t>
            </a:r>
            <a:endParaRPr lang="en-US" sz="1750" dirty="0"/>
          </a:p>
        </p:txBody>
      </p:sp>
      <p:sp>
        <p:nvSpPr>
          <p:cNvPr id="5" name="Shape 2"/>
          <p:cNvSpPr/>
          <p:nvPr/>
        </p:nvSpPr>
        <p:spPr>
          <a:xfrm>
            <a:off x="6280190" y="3694152"/>
            <a:ext cx="3664744" cy="1685092"/>
          </a:xfrm>
          <a:prstGeom prst="roundRect">
            <a:avLst>
              <a:gd name="adj" fmla="val 5654"/>
            </a:avLst>
          </a:prstGeom>
          <a:solidFill>
            <a:srgbClr val="D2DDF9"/>
          </a:solidFill>
          <a:ln w="7620">
            <a:solidFill>
              <a:srgbClr val="B8C3DF"/>
            </a:solidFill>
            <a:prstDash val="solid"/>
          </a:ln>
        </p:spPr>
      </p:sp>
      <p:sp>
        <p:nvSpPr>
          <p:cNvPr id="6" name="Text 3"/>
          <p:cNvSpPr/>
          <p:nvPr/>
        </p:nvSpPr>
        <p:spPr>
          <a:xfrm>
            <a:off x="6514624" y="392858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04155"/>
                </a:solidFill>
                <a:latin typeface="Alexandria" pitchFamily="34" charset="0"/>
                <a:ea typeface="Alexandria" pitchFamily="34" charset="-122"/>
                <a:cs typeface="Alexandria" pitchFamily="34" charset="-120"/>
              </a:rPr>
              <a:t>Client</a:t>
            </a:r>
            <a:endParaRPr lang="en-US" sz="2200" dirty="0"/>
          </a:p>
        </p:txBody>
      </p:sp>
      <p:sp>
        <p:nvSpPr>
          <p:cNvPr id="7" name="Text 4"/>
          <p:cNvSpPr/>
          <p:nvPr/>
        </p:nvSpPr>
        <p:spPr>
          <a:xfrm>
            <a:off x="6514624" y="4419005"/>
            <a:ext cx="3195876" cy="362903"/>
          </a:xfrm>
          <a:prstGeom prst="rect">
            <a:avLst/>
          </a:prstGeom>
          <a:noFill/>
          <a:ln/>
        </p:spPr>
        <p:txBody>
          <a:bodyPr wrap="none" lIns="0" tIns="0" rIns="0" bIns="0" rtlCol="0" anchor="t"/>
          <a:lstStyle/>
          <a:p>
            <a:pPr algn="l" indent="0" marL="0">
              <a:lnSpc>
                <a:spcPts val="2850"/>
              </a:lnSpc>
              <a:buNone/>
            </a:pPr>
            <a:r>
              <a:rPr lang="en-US" sz="1750" dirty="0">
                <a:solidFill>
                  <a:srgbClr val="404155"/>
                </a:solidFill>
                <a:latin typeface="Nobile" pitchFamily="34" charset="0"/>
                <a:ea typeface="Nobile" pitchFamily="34" charset="-122"/>
                <a:cs typeface="Nobile" pitchFamily="34" charset="-120"/>
              </a:rPr>
              <a:t>XYZ College</a:t>
            </a:r>
            <a:endParaRPr lang="en-US" sz="1750" dirty="0"/>
          </a:p>
        </p:txBody>
      </p:sp>
      <p:sp>
        <p:nvSpPr>
          <p:cNvPr id="8" name="Shape 5"/>
          <p:cNvSpPr/>
          <p:nvPr/>
        </p:nvSpPr>
        <p:spPr>
          <a:xfrm>
            <a:off x="10171748" y="3694152"/>
            <a:ext cx="3664863" cy="1685092"/>
          </a:xfrm>
          <a:prstGeom prst="roundRect">
            <a:avLst>
              <a:gd name="adj" fmla="val 5654"/>
            </a:avLst>
          </a:prstGeom>
          <a:solidFill>
            <a:srgbClr val="D2DDF9"/>
          </a:solidFill>
          <a:ln w="7620">
            <a:solidFill>
              <a:srgbClr val="B8C3DF"/>
            </a:solidFill>
            <a:prstDash val="solid"/>
          </a:ln>
        </p:spPr>
      </p:sp>
      <p:sp>
        <p:nvSpPr>
          <p:cNvPr id="9" name="Text 6"/>
          <p:cNvSpPr/>
          <p:nvPr/>
        </p:nvSpPr>
        <p:spPr>
          <a:xfrm>
            <a:off x="10406182" y="392858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04155"/>
                </a:solidFill>
                <a:latin typeface="Alexandria" pitchFamily="34" charset="0"/>
                <a:ea typeface="Alexandria" pitchFamily="34" charset="-122"/>
                <a:cs typeface="Alexandria" pitchFamily="34" charset="-120"/>
              </a:rPr>
              <a:t>Project</a:t>
            </a:r>
            <a:endParaRPr lang="en-US" sz="2200" dirty="0"/>
          </a:p>
        </p:txBody>
      </p:sp>
      <p:sp>
        <p:nvSpPr>
          <p:cNvPr id="10" name="Text 7"/>
          <p:cNvSpPr/>
          <p:nvPr/>
        </p:nvSpPr>
        <p:spPr>
          <a:xfrm>
            <a:off x="10406182" y="4419005"/>
            <a:ext cx="3195995" cy="725805"/>
          </a:xfrm>
          <a:prstGeom prst="rect">
            <a:avLst/>
          </a:prstGeom>
          <a:noFill/>
          <a:ln/>
        </p:spPr>
        <p:txBody>
          <a:bodyPr wrap="square" lIns="0" tIns="0" rIns="0" bIns="0" rtlCol="0" anchor="t"/>
          <a:lstStyle/>
          <a:p>
            <a:pPr algn="l" indent="0" marL="0">
              <a:lnSpc>
                <a:spcPts val="2850"/>
              </a:lnSpc>
              <a:buNone/>
            </a:pPr>
            <a:r>
              <a:rPr lang="en-US" sz="1750" dirty="0">
                <a:solidFill>
                  <a:srgbClr val="404155"/>
                </a:solidFill>
                <a:latin typeface="Nobile" pitchFamily="34" charset="0"/>
                <a:ea typeface="Nobile" pitchFamily="34" charset="-122"/>
                <a:cs typeface="Nobile" pitchFamily="34" charset="-120"/>
              </a:rPr>
              <a:t>Library Management System (LMS)</a:t>
            </a:r>
            <a:endParaRPr lang="en-US" sz="1750" dirty="0"/>
          </a:p>
        </p:txBody>
      </p:sp>
      <p:sp>
        <p:nvSpPr>
          <p:cNvPr id="11" name="Shape 8"/>
          <p:cNvSpPr/>
          <p:nvPr/>
        </p:nvSpPr>
        <p:spPr>
          <a:xfrm>
            <a:off x="6280190" y="5606058"/>
            <a:ext cx="7556421" cy="1322189"/>
          </a:xfrm>
          <a:prstGeom prst="roundRect">
            <a:avLst>
              <a:gd name="adj" fmla="val 7205"/>
            </a:avLst>
          </a:prstGeom>
          <a:solidFill>
            <a:srgbClr val="D2DDF9"/>
          </a:solidFill>
          <a:ln w="7620">
            <a:solidFill>
              <a:srgbClr val="B8C3DF"/>
            </a:solidFill>
            <a:prstDash val="solid"/>
          </a:ln>
        </p:spPr>
      </p:sp>
      <p:sp>
        <p:nvSpPr>
          <p:cNvPr id="12" name="Text 9"/>
          <p:cNvSpPr/>
          <p:nvPr/>
        </p:nvSpPr>
        <p:spPr>
          <a:xfrm>
            <a:off x="6514624" y="584049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04155"/>
                </a:solidFill>
                <a:latin typeface="Alexandria" pitchFamily="34" charset="0"/>
                <a:ea typeface="Alexandria" pitchFamily="34" charset="-122"/>
                <a:cs typeface="Alexandria" pitchFamily="34" charset="-120"/>
              </a:rPr>
              <a:t>Goal</a:t>
            </a:r>
            <a:endParaRPr lang="en-US" sz="2200" dirty="0"/>
          </a:p>
        </p:txBody>
      </p:sp>
      <p:sp>
        <p:nvSpPr>
          <p:cNvPr id="13" name="Text 10"/>
          <p:cNvSpPr/>
          <p:nvPr/>
        </p:nvSpPr>
        <p:spPr>
          <a:xfrm>
            <a:off x="6514624" y="6330910"/>
            <a:ext cx="7087553" cy="362903"/>
          </a:xfrm>
          <a:prstGeom prst="rect">
            <a:avLst/>
          </a:prstGeom>
          <a:noFill/>
          <a:ln/>
        </p:spPr>
        <p:txBody>
          <a:bodyPr wrap="none" lIns="0" tIns="0" rIns="0" bIns="0" rtlCol="0" anchor="t"/>
          <a:lstStyle/>
          <a:p>
            <a:pPr algn="l" indent="0" marL="0">
              <a:lnSpc>
                <a:spcPts val="2850"/>
              </a:lnSpc>
              <a:buNone/>
            </a:pPr>
            <a:r>
              <a:rPr lang="en-US" sz="1750" dirty="0">
                <a:solidFill>
                  <a:srgbClr val="404155"/>
                </a:solidFill>
                <a:latin typeface="Nobile" pitchFamily="34" charset="0"/>
                <a:ea typeface="Nobile" pitchFamily="34" charset="-122"/>
                <a:cs typeface="Nobile" pitchFamily="34" charset="-120"/>
              </a:rPr>
              <a:t>Automate, organize, report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354818"/>
          </a:xfrm>
          <a:prstGeom prst="rect">
            <a:avLst/>
          </a:prstGeom>
        </p:spPr>
      </p:pic>
      <p:sp>
        <p:nvSpPr>
          <p:cNvPr id="3" name="Text 0"/>
          <p:cNvSpPr/>
          <p:nvPr/>
        </p:nvSpPr>
        <p:spPr>
          <a:xfrm>
            <a:off x="659249" y="2873216"/>
            <a:ext cx="8051363" cy="588764"/>
          </a:xfrm>
          <a:prstGeom prst="rect">
            <a:avLst/>
          </a:prstGeom>
          <a:noFill/>
          <a:ln/>
        </p:spPr>
        <p:txBody>
          <a:bodyPr wrap="none" lIns="0" tIns="0" rIns="0" bIns="0" rtlCol="0" anchor="t"/>
          <a:lstStyle/>
          <a:p>
            <a:pPr algn="l" indent="0" marL="0">
              <a:lnSpc>
                <a:spcPts val="4600"/>
              </a:lnSpc>
              <a:buNone/>
            </a:pPr>
            <a:r>
              <a:rPr lang="en-US" sz="3700" dirty="0">
                <a:solidFill>
                  <a:srgbClr val="1B1B27"/>
                </a:solidFill>
                <a:latin typeface="Alexandria" pitchFamily="34" charset="0"/>
                <a:ea typeface="Alexandria" pitchFamily="34" charset="-122"/>
                <a:cs typeface="Alexandria" pitchFamily="34" charset="-120"/>
              </a:rPr>
              <a:t>Requirement Gathering &amp; Analysis</a:t>
            </a:r>
            <a:endParaRPr lang="en-US" sz="3700" dirty="0"/>
          </a:p>
        </p:txBody>
      </p:sp>
      <p:sp>
        <p:nvSpPr>
          <p:cNvPr id="4" name="Text 1"/>
          <p:cNvSpPr/>
          <p:nvPr/>
        </p:nvSpPr>
        <p:spPr>
          <a:xfrm>
            <a:off x="659249" y="3744516"/>
            <a:ext cx="13311902" cy="602694"/>
          </a:xfrm>
          <a:prstGeom prst="rect">
            <a:avLst/>
          </a:prstGeom>
          <a:noFill/>
          <a:ln/>
        </p:spPr>
        <p:txBody>
          <a:bodyPr wrap="square" lIns="0" tIns="0" rIns="0" bIns="0" rtlCol="0" anchor="t"/>
          <a:lstStyle/>
          <a:p>
            <a:pPr algn="l" indent="0" marL="0">
              <a:lnSpc>
                <a:spcPts val="2350"/>
              </a:lnSpc>
              <a:buNone/>
            </a:pPr>
            <a:r>
              <a:rPr lang="en-US" sz="1450" dirty="0">
                <a:solidFill>
                  <a:srgbClr val="404155"/>
                </a:solidFill>
                <a:latin typeface="Nobile" pitchFamily="34" charset="0"/>
                <a:ea typeface="Nobile" pitchFamily="34" charset="-122"/>
                <a:cs typeface="Nobile" pitchFamily="34" charset="-120"/>
              </a:rPr>
              <a:t>The initial phase involved extensive meetings with college staff, interviews, and observations of existing manual processes. This led to a signed-off Software Requirement Specification (SRS) document, ensuring clear, approved requirements.</a:t>
            </a:r>
            <a:endParaRPr lang="en-US" sz="1450" dirty="0"/>
          </a:p>
        </p:txBody>
      </p:sp>
      <p:sp>
        <p:nvSpPr>
          <p:cNvPr id="5" name="Text 2"/>
          <p:cNvSpPr/>
          <p:nvPr/>
        </p:nvSpPr>
        <p:spPr>
          <a:xfrm>
            <a:off x="659249" y="4629745"/>
            <a:ext cx="2354818" cy="294323"/>
          </a:xfrm>
          <a:prstGeom prst="rect">
            <a:avLst/>
          </a:prstGeom>
          <a:noFill/>
          <a:ln/>
        </p:spPr>
        <p:txBody>
          <a:bodyPr wrap="none" lIns="0" tIns="0" rIns="0" bIns="0" rtlCol="0" anchor="t"/>
          <a:lstStyle/>
          <a:p>
            <a:pPr algn="l" indent="0" marL="0">
              <a:lnSpc>
                <a:spcPts val="2300"/>
              </a:lnSpc>
              <a:buNone/>
            </a:pPr>
            <a:r>
              <a:rPr lang="en-US" sz="1850" dirty="0">
                <a:solidFill>
                  <a:srgbClr val="1B1B27"/>
                </a:solidFill>
                <a:latin typeface="Alexandria" pitchFamily="34" charset="0"/>
                <a:ea typeface="Alexandria" pitchFamily="34" charset="-122"/>
                <a:cs typeface="Alexandria" pitchFamily="34" charset="-120"/>
              </a:rPr>
              <a:t>Key Requirements</a:t>
            </a:r>
            <a:endParaRPr lang="en-US" sz="1850" dirty="0"/>
          </a:p>
        </p:txBody>
      </p:sp>
      <p:sp>
        <p:nvSpPr>
          <p:cNvPr id="6" name="Text 3"/>
          <p:cNvSpPr/>
          <p:nvPr/>
        </p:nvSpPr>
        <p:spPr>
          <a:xfrm>
            <a:off x="659249" y="5206603"/>
            <a:ext cx="13311902" cy="301347"/>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404155"/>
                </a:solidFill>
                <a:latin typeface="Nobile" pitchFamily="34" charset="0"/>
                <a:ea typeface="Nobile" pitchFamily="34" charset="-122"/>
                <a:cs typeface="Nobile" pitchFamily="34" charset="-120"/>
              </a:rPr>
              <a:t>Librarian login</a:t>
            </a:r>
            <a:endParaRPr lang="en-US" sz="1450" dirty="0"/>
          </a:p>
        </p:txBody>
      </p:sp>
      <p:sp>
        <p:nvSpPr>
          <p:cNvPr id="7" name="Text 4"/>
          <p:cNvSpPr/>
          <p:nvPr/>
        </p:nvSpPr>
        <p:spPr>
          <a:xfrm>
            <a:off x="659249" y="5573792"/>
            <a:ext cx="13311902" cy="301347"/>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404155"/>
                </a:solidFill>
                <a:latin typeface="Nobile" pitchFamily="34" charset="0"/>
                <a:ea typeface="Nobile" pitchFamily="34" charset="-122"/>
                <a:cs typeface="Nobile" pitchFamily="34" charset="-120"/>
              </a:rPr>
              <a:t>Book management (add, update, delete)</a:t>
            </a:r>
            <a:endParaRPr lang="en-US" sz="1450" dirty="0"/>
          </a:p>
        </p:txBody>
      </p:sp>
      <p:sp>
        <p:nvSpPr>
          <p:cNvPr id="8" name="Text 5"/>
          <p:cNvSpPr/>
          <p:nvPr/>
        </p:nvSpPr>
        <p:spPr>
          <a:xfrm>
            <a:off x="659249" y="5940981"/>
            <a:ext cx="13311902" cy="301347"/>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404155"/>
                </a:solidFill>
                <a:latin typeface="Nobile" pitchFamily="34" charset="0"/>
                <a:ea typeface="Nobile" pitchFamily="34" charset="-122"/>
                <a:cs typeface="Nobile" pitchFamily="34" charset="-120"/>
              </a:rPr>
              <a:t>Student record management</a:t>
            </a:r>
            <a:endParaRPr lang="en-US" sz="1450" dirty="0"/>
          </a:p>
        </p:txBody>
      </p:sp>
      <p:sp>
        <p:nvSpPr>
          <p:cNvPr id="9" name="Text 6"/>
          <p:cNvSpPr/>
          <p:nvPr/>
        </p:nvSpPr>
        <p:spPr>
          <a:xfrm>
            <a:off x="659249" y="6308169"/>
            <a:ext cx="13311902" cy="301347"/>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404155"/>
                </a:solidFill>
                <a:latin typeface="Nobile" pitchFamily="34" charset="0"/>
                <a:ea typeface="Nobile" pitchFamily="34" charset="-122"/>
                <a:cs typeface="Nobile" pitchFamily="34" charset="-120"/>
              </a:rPr>
              <a:t>Book issue/return</a:t>
            </a:r>
            <a:endParaRPr lang="en-US" sz="1450" dirty="0"/>
          </a:p>
        </p:txBody>
      </p:sp>
      <p:sp>
        <p:nvSpPr>
          <p:cNvPr id="10" name="Text 7"/>
          <p:cNvSpPr/>
          <p:nvPr/>
        </p:nvSpPr>
        <p:spPr>
          <a:xfrm>
            <a:off x="659249" y="6675358"/>
            <a:ext cx="13311902" cy="301347"/>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404155"/>
                </a:solidFill>
                <a:latin typeface="Nobile" pitchFamily="34" charset="0"/>
                <a:ea typeface="Nobile" pitchFamily="34" charset="-122"/>
                <a:cs typeface="Nobile" pitchFamily="34" charset="-120"/>
              </a:rPr>
              <a:t>Fine calculation</a:t>
            </a:r>
            <a:endParaRPr lang="en-US" sz="1450" dirty="0"/>
          </a:p>
        </p:txBody>
      </p:sp>
      <p:sp>
        <p:nvSpPr>
          <p:cNvPr id="11" name="Text 8"/>
          <p:cNvSpPr/>
          <p:nvPr/>
        </p:nvSpPr>
        <p:spPr>
          <a:xfrm>
            <a:off x="659249" y="7042547"/>
            <a:ext cx="13311902" cy="301347"/>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404155"/>
                </a:solidFill>
                <a:latin typeface="Nobile" pitchFamily="34" charset="0"/>
                <a:ea typeface="Nobile" pitchFamily="34" charset="-122"/>
                <a:cs typeface="Nobile" pitchFamily="34" charset="-120"/>
              </a:rPr>
              <a:t>Report generation (daily, monthly, yearly)</a:t>
            </a:r>
            <a:endParaRPr lang="en-US" sz="1450" dirty="0"/>
          </a:p>
        </p:txBody>
      </p:sp>
      <p:sp>
        <p:nvSpPr>
          <p:cNvPr id="12" name="Text 9"/>
          <p:cNvSpPr/>
          <p:nvPr/>
        </p:nvSpPr>
        <p:spPr>
          <a:xfrm>
            <a:off x="659249" y="7409736"/>
            <a:ext cx="13311902" cy="301347"/>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404155"/>
                </a:solidFill>
                <a:latin typeface="Nobile" pitchFamily="34" charset="0"/>
                <a:ea typeface="Nobile" pitchFamily="34" charset="-122"/>
                <a:cs typeface="Nobile" pitchFamily="34" charset="-120"/>
              </a:rPr>
              <a:t>Database backup &amp; restore</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533644"/>
            <a:ext cx="10865048" cy="708779"/>
          </a:xfrm>
          <a:prstGeom prst="rect">
            <a:avLst/>
          </a:prstGeom>
          <a:noFill/>
          <a:ln/>
        </p:spPr>
        <p:txBody>
          <a:bodyPr wrap="none" lIns="0" tIns="0" rIns="0" bIns="0" rtlCol="0" anchor="t"/>
          <a:lstStyle/>
          <a:p>
            <a:pPr algn="l" indent="0" marL="0">
              <a:lnSpc>
                <a:spcPts val="5550"/>
              </a:lnSpc>
              <a:buNone/>
            </a:pPr>
            <a:r>
              <a:rPr lang="en-US" sz="4450" dirty="0">
                <a:solidFill>
                  <a:srgbClr val="1B1B27"/>
                </a:solidFill>
                <a:latin typeface="Alexandria" pitchFamily="34" charset="0"/>
                <a:ea typeface="Alexandria" pitchFamily="34" charset="-122"/>
                <a:cs typeface="Alexandria" pitchFamily="34" charset="-120"/>
              </a:rPr>
              <a:t>System Design: High-Level &amp; Low-Level</a:t>
            </a:r>
            <a:endParaRPr lang="en-US" sz="4450" dirty="0"/>
          </a:p>
        </p:txBody>
      </p:sp>
      <p:sp>
        <p:nvSpPr>
          <p:cNvPr id="3" name="Text 1"/>
          <p:cNvSpPr/>
          <p:nvPr/>
        </p:nvSpPr>
        <p:spPr>
          <a:xfrm>
            <a:off x="793790" y="2696051"/>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404155"/>
                </a:solidFill>
                <a:latin typeface="Nobile" pitchFamily="34" charset="0"/>
                <a:ea typeface="Nobile" pitchFamily="34" charset="-122"/>
                <a:cs typeface="Nobile" pitchFamily="34" charset="-120"/>
              </a:rPr>
              <a:t>With clear requirements, we moved to designing the system. This included high-level database architecture and detailed low-level screen designs and data flow diagrams, using tools like MySQL Workbench and Lucidchart.</a:t>
            </a:r>
            <a:endParaRPr lang="en-US" sz="1750" dirty="0"/>
          </a:p>
        </p:txBody>
      </p:sp>
      <p:sp>
        <p:nvSpPr>
          <p:cNvPr id="4" name="Text 2"/>
          <p:cNvSpPr/>
          <p:nvPr/>
        </p:nvSpPr>
        <p:spPr>
          <a:xfrm>
            <a:off x="793790" y="3903821"/>
            <a:ext cx="3379470" cy="354330"/>
          </a:xfrm>
          <a:prstGeom prst="rect">
            <a:avLst/>
          </a:prstGeom>
          <a:noFill/>
          <a:ln/>
        </p:spPr>
        <p:txBody>
          <a:bodyPr wrap="none" lIns="0" tIns="0" rIns="0" bIns="0" rtlCol="0" anchor="t"/>
          <a:lstStyle/>
          <a:p>
            <a:pPr algn="l" indent="0" marL="0">
              <a:lnSpc>
                <a:spcPts val="2750"/>
              </a:lnSpc>
              <a:buNone/>
            </a:pPr>
            <a:r>
              <a:rPr lang="en-US" sz="2200" dirty="0">
                <a:solidFill>
                  <a:srgbClr val="1B1B27"/>
                </a:solidFill>
                <a:latin typeface="Alexandria" pitchFamily="34" charset="0"/>
                <a:ea typeface="Alexandria" pitchFamily="34" charset="-122"/>
                <a:cs typeface="Alexandria" pitchFamily="34" charset="-120"/>
              </a:rPr>
              <a:t>High-Level Design (HLD)</a:t>
            </a:r>
            <a:endParaRPr lang="en-US" sz="2200" dirty="0"/>
          </a:p>
        </p:txBody>
      </p:sp>
      <p:sp>
        <p:nvSpPr>
          <p:cNvPr id="5" name="Text 3"/>
          <p:cNvSpPr/>
          <p:nvPr/>
        </p:nvSpPr>
        <p:spPr>
          <a:xfrm>
            <a:off x="793790" y="4484965"/>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Database schema for books, students, issues, fines</a:t>
            </a:r>
            <a:endParaRPr lang="en-US" sz="1750" dirty="0"/>
          </a:p>
        </p:txBody>
      </p:sp>
      <p:sp>
        <p:nvSpPr>
          <p:cNvPr id="6" name="Text 4"/>
          <p:cNvSpPr/>
          <p:nvPr/>
        </p:nvSpPr>
        <p:spPr>
          <a:xfrm>
            <a:off x="793790" y="492716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ER diagrams defining relationships</a:t>
            </a:r>
            <a:endParaRPr lang="en-US" sz="1750" dirty="0"/>
          </a:p>
        </p:txBody>
      </p:sp>
      <p:sp>
        <p:nvSpPr>
          <p:cNvPr id="7" name="Text 5"/>
          <p:cNvSpPr/>
          <p:nvPr/>
        </p:nvSpPr>
        <p:spPr>
          <a:xfrm>
            <a:off x="7599521" y="3903821"/>
            <a:ext cx="3206948" cy="354330"/>
          </a:xfrm>
          <a:prstGeom prst="rect">
            <a:avLst/>
          </a:prstGeom>
          <a:noFill/>
          <a:ln/>
        </p:spPr>
        <p:txBody>
          <a:bodyPr wrap="none" lIns="0" tIns="0" rIns="0" bIns="0" rtlCol="0" anchor="t"/>
          <a:lstStyle/>
          <a:p>
            <a:pPr algn="l" indent="0" marL="0">
              <a:lnSpc>
                <a:spcPts val="2750"/>
              </a:lnSpc>
              <a:buNone/>
            </a:pPr>
            <a:r>
              <a:rPr lang="en-US" sz="2200" dirty="0">
                <a:solidFill>
                  <a:srgbClr val="1B1B27"/>
                </a:solidFill>
                <a:latin typeface="Alexandria" pitchFamily="34" charset="0"/>
                <a:ea typeface="Alexandria" pitchFamily="34" charset="-122"/>
                <a:cs typeface="Alexandria" pitchFamily="34" charset="-120"/>
              </a:rPr>
              <a:t>Low-Level Design (LLD)</a:t>
            </a:r>
            <a:endParaRPr lang="en-US" sz="2200" dirty="0"/>
          </a:p>
        </p:txBody>
      </p:sp>
      <p:sp>
        <p:nvSpPr>
          <p:cNvPr id="8" name="Text 6"/>
          <p:cNvSpPr/>
          <p:nvPr/>
        </p:nvSpPr>
        <p:spPr>
          <a:xfrm>
            <a:off x="7599521" y="4484965"/>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Login screen design</a:t>
            </a:r>
            <a:endParaRPr lang="en-US" sz="1750" dirty="0"/>
          </a:p>
        </p:txBody>
      </p:sp>
      <p:sp>
        <p:nvSpPr>
          <p:cNvPr id="9" name="Text 7"/>
          <p:cNvSpPr/>
          <p:nvPr/>
        </p:nvSpPr>
        <p:spPr>
          <a:xfrm>
            <a:off x="7599521" y="492716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Book/student management interfaces</a:t>
            </a:r>
            <a:endParaRPr lang="en-US" sz="1750" dirty="0"/>
          </a:p>
        </p:txBody>
      </p:sp>
      <p:sp>
        <p:nvSpPr>
          <p:cNvPr id="10" name="Text 8"/>
          <p:cNvSpPr/>
          <p:nvPr/>
        </p:nvSpPr>
        <p:spPr>
          <a:xfrm>
            <a:off x="7599521" y="536936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Issue/return screens</a:t>
            </a:r>
            <a:endParaRPr lang="en-US" sz="1750" dirty="0"/>
          </a:p>
        </p:txBody>
      </p:sp>
      <p:sp>
        <p:nvSpPr>
          <p:cNvPr id="11" name="Text 9"/>
          <p:cNvSpPr/>
          <p:nvPr/>
        </p:nvSpPr>
        <p:spPr>
          <a:xfrm>
            <a:off x="7599521" y="581156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Report layouts</a:t>
            </a:r>
            <a:endParaRPr lang="en-US" sz="1750" dirty="0"/>
          </a:p>
        </p:txBody>
      </p:sp>
      <p:sp>
        <p:nvSpPr>
          <p:cNvPr id="12" name="Text 10"/>
          <p:cNvSpPr/>
          <p:nvPr/>
        </p:nvSpPr>
        <p:spPr>
          <a:xfrm>
            <a:off x="7599521" y="625375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Detailed Data Flow Diagrams (DFDs)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9257" y="566380"/>
            <a:ext cx="7705487" cy="1284208"/>
          </a:xfrm>
          <a:prstGeom prst="rect">
            <a:avLst/>
          </a:prstGeom>
          <a:noFill/>
          <a:ln/>
        </p:spPr>
        <p:txBody>
          <a:bodyPr wrap="square" lIns="0" tIns="0" rIns="0" bIns="0" rtlCol="0" anchor="t"/>
          <a:lstStyle/>
          <a:p>
            <a:pPr algn="l" indent="0" marL="0">
              <a:lnSpc>
                <a:spcPts val="5050"/>
              </a:lnSpc>
              <a:buNone/>
            </a:pPr>
            <a:r>
              <a:rPr lang="en-US" sz="4000" dirty="0">
                <a:solidFill>
                  <a:srgbClr val="1B1B27"/>
                </a:solidFill>
                <a:latin typeface="Alexandria" pitchFamily="34" charset="0"/>
                <a:ea typeface="Alexandria" pitchFamily="34" charset="-122"/>
                <a:cs typeface="Alexandria" pitchFamily="34" charset="-120"/>
              </a:rPr>
              <a:t>Implementation: Coding Module by Module</a:t>
            </a:r>
            <a:endParaRPr lang="en-US" sz="4000" dirty="0"/>
          </a:p>
        </p:txBody>
      </p:sp>
      <p:sp>
        <p:nvSpPr>
          <p:cNvPr id="4" name="Text 1"/>
          <p:cNvSpPr/>
          <p:nvPr/>
        </p:nvSpPr>
        <p:spPr>
          <a:xfrm>
            <a:off x="719257" y="2158841"/>
            <a:ext cx="7705487" cy="986195"/>
          </a:xfrm>
          <a:prstGeom prst="rect">
            <a:avLst/>
          </a:prstGeom>
          <a:noFill/>
          <a:ln/>
        </p:spPr>
        <p:txBody>
          <a:bodyPr wrap="square" lIns="0" tIns="0" rIns="0" bIns="0" rtlCol="0" anchor="t"/>
          <a:lstStyle/>
          <a:p>
            <a:pPr algn="l" indent="0" marL="0">
              <a:lnSpc>
                <a:spcPts val="2550"/>
              </a:lnSpc>
              <a:buNone/>
            </a:pPr>
            <a:r>
              <a:rPr lang="en-US" sz="1600" dirty="0">
                <a:solidFill>
                  <a:srgbClr val="404155"/>
                </a:solidFill>
                <a:latin typeface="Nobile" pitchFamily="34" charset="0"/>
                <a:ea typeface="Nobile" pitchFamily="34" charset="-122"/>
                <a:cs typeface="Nobile" pitchFamily="34" charset="-120"/>
              </a:rPr>
              <a:t>Developers meticulously coded each module, from the secure login to advanced report generation. Java Swing was used for the front-end, and MySQL handled the back-end database, all within NetBeans IDE.</a:t>
            </a:r>
            <a:endParaRPr lang="en-US" sz="1600" dirty="0"/>
          </a:p>
        </p:txBody>
      </p:sp>
      <p:sp>
        <p:nvSpPr>
          <p:cNvPr id="5" name="Shape 2"/>
          <p:cNvSpPr/>
          <p:nvPr/>
        </p:nvSpPr>
        <p:spPr>
          <a:xfrm>
            <a:off x="719257" y="3376136"/>
            <a:ext cx="205502" cy="1233011"/>
          </a:xfrm>
          <a:prstGeom prst="roundRect">
            <a:avLst>
              <a:gd name="adj" fmla="val 42003"/>
            </a:avLst>
          </a:prstGeom>
          <a:solidFill>
            <a:srgbClr val="D2DDF9"/>
          </a:solidFill>
          <a:ln w="7620">
            <a:solidFill>
              <a:srgbClr val="B8C3DF"/>
            </a:solidFill>
            <a:prstDash val="solid"/>
          </a:ln>
        </p:spPr>
      </p:sp>
      <p:sp>
        <p:nvSpPr>
          <p:cNvPr id="6" name="Text 3"/>
          <p:cNvSpPr/>
          <p:nvPr/>
        </p:nvSpPr>
        <p:spPr>
          <a:xfrm>
            <a:off x="1130260" y="3581638"/>
            <a:ext cx="2568893" cy="321112"/>
          </a:xfrm>
          <a:prstGeom prst="rect">
            <a:avLst/>
          </a:prstGeom>
          <a:noFill/>
          <a:ln/>
        </p:spPr>
        <p:txBody>
          <a:bodyPr wrap="none" lIns="0" tIns="0" rIns="0" bIns="0" rtlCol="0" anchor="t"/>
          <a:lstStyle/>
          <a:p>
            <a:pPr algn="l" indent="0" marL="0">
              <a:lnSpc>
                <a:spcPts val="2500"/>
              </a:lnSpc>
              <a:buNone/>
            </a:pPr>
            <a:r>
              <a:rPr lang="en-US" sz="2000" dirty="0">
                <a:solidFill>
                  <a:srgbClr val="404155"/>
                </a:solidFill>
                <a:latin typeface="Alexandria" pitchFamily="34" charset="0"/>
                <a:ea typeface="Alexandria" pitchFamily="34" charset="-122"/>
                <a:cs typeface="Alexandria" pitchFamily="34" charset="-120"/>
              </a:rPr>
              <a:t>Login Module</a:t>
            </a:r>
            <a:endParaRPr lang="en-US" sz="2000" dirty="0"/>
          </a:p>
        </p:txBody>
      </p:sp>
      <p:sp>
        <p:nvSpPr>
          <p:cNvPr id="7" name="Text 4"/>
          <p:cNvSpPr/>
          <p:nvPr/>
        </p:nvSpPr>
        <p:spPr>
          <a:xfrm>
            <a:off x="1130260" y="4025979"/>
            <a:ext cx="7294483" cy="328732"/>
          </a:xfrm>
          <a:prstGeom prst="rect">
            <a:avLst/>
          </a:prstGeom>
          <a:noFill/>
          <a:ln/>
        </p:spPr>
        <p:txBody>
          <a:bodyPr wrap="none" lIns="0" tIns="0" rIns="0" bIns="0" rtlCol="0" anchor="t"/>
          <a:lstStyle/>
          <a:p>
            <a:pPr algn="l" indent="0" marL="0">
              <a:lnSpc>
                <a:spcPts val="2550"/>
              </a:lnSpc>
              <a:buNone/>
            </a:pPr>
            <a:r>
              <a:rPr lang="en-US" sz="1600" dirty="0">
                <a:solidFill>
                  <a:srgbClr val="404155"/>
                </a:solidFill>
                <a:latin typeface="Nobile" pitchFamily="34" charset="0"/>
                <a:ea typeface="Nobile" pitchFamily="34" charset="-122"/>
                <a:cs typeface="Nobile" pitchFamily="34" charset="-120"/>
              </a:rPr>
              <a:t>Secure authentication with password encryption.</a:t>
            </a:r>
            <a:endParaRPr lang="en-US" sz="1600" dirty="0"/>
          </a:p>
        </p:txBody>
      </p:sp>
      <p:sp>
        <p:nvSpPr>
          <p:cNvPr id="8" name="Shape 5"/>
          <p:cNvSpPr/>
          <p:nvPr/>
        </p:nvSpPr>
        <p:spPr>
          <a:xfrm>
            <a:off x="1027509" y="4763214"/>
            <a:ext cx="205502" cy="1233011"/>
          </a:xfrm>
          <a:prstGeom prst="roundRect">
            <a:avLst>
              <a:gd name="adj" fmla="val 42003"/>
            </a:avLst>
          </a:prstGeom>
          <a:solidFill>
            <a:srgbClr val="D2DDF9"/>
          </a:solidFill>
          <a:ln w="7620">
            <a:solidFill>
              <a:srgbClr val="B8C3DF"/>
            </a:solidFill>
            <a:prstDash val="solid"/>
          </a:ln>
        </p:spPr>
      </p:sp>
      <p:sp>
        <p:nvSpPr>
          <p:cNvPr id="9" name="Text 6"/>
          <p:cNvSpPr/>
          <p:nvPr/>
        </p:nvSpPr>
        <p:spPr>
          <a:xfrm>
            <a:off x="1438513" y="4968716"/>
            <a:ext cx="3158609" cy="321112"/>
          </a:xfrm>
          <a:prstGeom prst="rect">
            <a:avLst/>
          </a:prstGeom>
          <a:noFill/>
          <a:ln/>
        </p:spPr>
        <p:txBody>
          <a:bodyPr wrap="none" lIns="0" tIns="0" rIns="0" bIns="0" rtlCol="0" anchor="t"/>
          <a:lstStyle/>
          <a:p>
            <a:pPr algn="l" indent="0" marL="0">
              <a:lnSpc>
                <a:spcPts val="2500"/>
              </a:lnSpc>
              <a:buNone/>
            </a:pPr>
            <a:r>
              <a:rPr lang="en-US" sz="2000" dirty="0">
                <a:solidFill>
                  <a:srgbClr val="404155"/>
                </a:solidFill>
                <a:latin typeface="Alexandria" pitchFamily="34" charset="0"/>
                <a:ea typeface="Alexandria" pitchFamily="34" charset="-122"/>
                <a:cs typeface="Alexandria" pitchFamily="34" charset="-120"/>
              </a:rPr>
              <a:t>Book &amp; Student Modules</a:t>
            </a:r>
            <a:endParaRPr lang="en-US" sz="2000" dirty="0"/>
          </a:p>
        </p:txBody>
      </p:sp>
      <p:sp>
        <p:nvSpPr>
          <p:cNvPr id="10" name="Text 7"/>
          <p:cNvSpPr/>
          <p:nvPr/>
        </p:nvSpPr>
        <p:spPr>
          <a:xfrm>
            <a:off x="1438513" y="5413058"/>
            <a:ext cx="6986230" cy="328732"/>
          </a:xfrm>
          <a:prstGeom prst="rect">
            <a:avLst/>
          </a:prstGeom>
          <a:noFill/>
          <a:ln/>
        </p:spPr>
        <p:txBody>
          <a:bodyPr wrap="none" lIns="0" tIns="0" rIns="0" bIns="0" rtlCol="0" anchor="t"/>
          <a:lstStyle/>
          <a:p>
            <a:pPr algn="l" indent="0" marL="0">
              <a:lnSpc>
                <a:spcPts val="2550"/>
              </a:lnSpc>
              <a:buNone/>
            </a:pPr>
            <a:r>
              <a:rPr lang="en-US" sz="1600" dirty="0">
                <a:solidFill>
                  <a:srgbClr val="404155"/>
                </a:solidFill>
                <a:latin typeface="Nobile" pitchFamily="34" charset="0"/>
                <a:ea typeface="Nobile" pitchFamily="34" charset="-122"/>
                <a:cs typeface="Nobile" pitchFamily="34" charset="-120"/>
              </a:rPr>
              <a:t>Comprehensive CRUD operations with validation.</a:t>
            </a:r>
            <a:endParaRPr lang="en-US" sz="1600" dirty="0"/>
          </a:p>
        </p:txBody>
      </p:sp>
      <p:sp>
        <p:nvSpPr>
          <p:cNvPr id="11" name="Shape 8"/>
          <p:cNvSpPr/>
          <p:nvPr/>
        </p:nvSpPr>
        <p:spPr>
          <a:xfrm>
            <a:off x="1335762" y="6150293"/>
            <a:ext cx="205502" cy="1512808"/>
          </a:xfrm>
          <a:prstGeom prst="roundRect">
            <a:avLst>
              <a:gd name="adj" fmla="val 42003"/>
            </a:avLst>
          </a:prstGeom>
          <a:solidFill>
            <a:srgbClr val="D2DDF9"/>
          </a:solidFill>
          <a:ln w="7620">
            <a:solidFill>
              <a:srgbClr val="B8C3DF"/>
            </a:solidFill>
            <a:prstDash val="solid"/>
          </a:ln>
        </p:spPr>
      </p:sp>
      <p:sp>
        <p:nvSpPr>
          <p:cNvPr id="12" name="Text 9"/>
          <p:cNvSpPr/>
          <p:nvPr/>
        </p:nvSpPr>
        <p:spPr>
          <a:xfrm>
            <a:off x="1746766" y="6355794"/>
            <a:ext cx="3951208" cy="321112"/>
          </a:xfrm>
          <a:prstGeom prst="rect">
            <a:avLst/>
          </a:prstGeom>
          <a:noFill/>
          <a:ln/>
        </p:spPr>
        <p:txBody>
          <a:bodyPr wrap="none" lIns="0" tIns="0" rIns="0" bIns="0" rtlCol="0" anchor="t"/>
          <a:lstStyle/>
          <a:p>
            <a:pPr algn="l" indent="0" marL="0">
              <a:lnSpc>
                <a:spcPts val="2500"/>
              </a:lnSpc>
              <a:buNone/>
            </a:pPr>
            <a:r>
              <a:rPr lang="en-US" sz="2000" dirty="0">
                <a:solidFill>
                  <a:srgbClr val="404155"/>
                </a:solidFill>
                <a:latin typeface="Alexandria" pitchFamily="34" charset="0"/>
                <a:ea typeface="Alexandria" pitchFamily="34" charset="-122"/>
                <a:cs typeface="Alexandria" pitchFamily="34" charset="-120"/>
              </a:rPr>
              <a:t>Issue/Return &amp; Report Modules</a:t>
            </a:r>
            <a:endParaRPr lang="en-US" sz="2000" dirty="0"/>
          </a:p>
        </p:txBody>
      </p:sp>
      <p:sp>
        <p:nvSpPr>
          <p:cNvPr id="13" name="Text 10"/>
          <p:cNvSpPr/>
          <p:nvPr/>
        </p:nvSpPr>
        <p:spPr>
          <a:xfrm>
            <a:off x="1746766" y="6800136"/>
            <a:ext cx="6677978" cy="657463"/>
          </a:xfrm>
          <a:prstGeom prst="rect">
            <a:avLst/>
          </a:prstGeom>
          <a:noFill/>
          <a:ln/>
        </p:spPr>
        <p:txBody>
          <a:bodyPr wrap="square" lIns="0" tIns="0" rIns="0" bIns="0" rtlCol="0" anchor="t"/>
          <a:lstStyle/>
          <a:p>
            <a:pPr algn="l" indent="0" marL="0">
              <a:lnSpc>
                <a:spcPts val="2550"/>
              </a:lnSpc>
              <a:buNone/>
            </a:pPr>
            <a:r>
              <a:rPr lang="en-US" sz="1600" dirty="0">
                <a:solidFill>
                  <a:srgbClr val="404155"/>
                </a:solidFill>
                <a:latin typeface="Nobile" pitchFamily="34" charset="0"/>
                <a:ea typeface="Nobile" pitchFamily="34" charset="-122"/>
                <a:cs typeface="Nobile" pitchFamily="34" charset="-120"/>
              </a:rPr>
              <a:t>Linked data, fine calculations, and JasperReports integration for PDFs.</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2219"/>
          </a:xfrm>
          <a:prstGeom prst="rect">
            <a:avLst/>
          </a:prstGeom>
        </p:spPr>
      </p:pic>
      <p:sp>
        <p:nvSpPr>
          <p:cNvPr id="3" name="Text 0"/>
          <p:cNvSpPr/>
          <p:nvPr/>
        </p:nvSpPr>
        <p:spPr>
          <a:xfrm>
            <a:off x="6229350" y="583763"/>
            <a:ext cx="7658100" cy="1326594"/>
          </a:xfrm>
          <a:prstGeom prst="rect">
            <a:avLst/>
          </a:prstGeom>
          <a:noFill/>
          <a:ln/>
        </p:spPr>
        <p:txBody>
          <a:bodyPr wrap="square" lIns="0" tIns="0" rIns="0" bIns="0" rtlCol="0" anchor="t"/>
          <a:lstStyle/>
          <a:p>
            <a:pPr algn="l" indent="0" marL="0">
              <a:lnSpc>
                <a:spcPts val="5200"/>
              </a:lnSpc>
              <a:buNone/>
            </a:pPr>
            <a:r>
              <a:rPr lang="en-US" sz="4150" dirty="0">
                <a:solidFill>
                  <a:srgbClr val="1B1B27"/>
                </a:solidFill>
                <a:latin typeface="Alexandria" pitchFamily="34" charset="0"/>
                <a:ea typeface="Alexandria" pitchFamily="34" charset="-122"/>
                <a:cs typeface="Alexandria" pitchFamily="34" charset="-120"/>
              </a:rPr>
              <a:t>Integration &amp; Rigorous Testing</a:t>
            </a:r>
            <a:endParaRPr lang="en-US" sz="4150" dirty="0"/>
          </a:p>
        </p:txBody>
      </p:sp>
      <p:sp>
        <p:nvSpPr>
          <p:cNvPr id="4" name="Text 1"/>
          <p:cNvSpPr/>
          <p:nvPr/>
        </p:nvSpPr>
        <p:spPr>
          <a:xfrm>
            <a:off x="6229350" y="2228731"/>
            <a:ext cx="7658100" cy="1358265"/>
          </a:xfrm>
          <a:prstGeom prst="rect">
            <a:avLst/>
          </a:prstGeom>
          <a:noFill/>
          <a:ln/>
        </p:spPr>
        <p:txBody>
          <a:bodyPr wrap="square" lIns="0" tIns="0" rIns="0" bIns="0" rtlCol="0" anchor="t"/>
          <a:lstStyle/>
          <a:p>
            <a:pPr algn="l" indent="0" marL="0">
              <a:lnSpc>
                <a:spcPts val="2650"/>
              </a:lnSpc>
              <a:buNone/>
            </a:pPr>
            <a:r>
              <a:rPr lang="en-US" sz="1650" dirty="0">
                <a:solidFill>
                  <a:srgbClr val="404155"/>
                </a:solidFill>
                <a:latin typeface="Nobile" pitchFamily="34" charset="0"/>
                <a:ea typeface="Nobile" pitchFamily="34" charset="-122"/>
                <a:cs typeface="Nobile" pitchFamily="34" charset="-120"/>
              </a:rPr>
              <a:t>All modules were integrated and subjected to rigorous testing, including unit, integration, system, and user acceptance testing (UAT). Minor bugs, like fine calculation errors, were identified and promptly fixed, ensuring a robust system.</a:t>
            </a:r>
            <a:endParaRPr lang="en-US" sz="1650" dirty="0"/>
          </a:p>
        </p:txBody>
      </p:sp>
      <p:sp>
        <p:nvSpPr>
          <p:cNvPr id="5" name="Shape 2"/>
          <p:cNvSpPr/>
          <p:nvPr/>
        </p:nvSpPr>
        <p:spPr>
          <a:xfrm>
            <a:off x="6229350" y="3825716"/>
            <a:ext cx="477560" cy="477560"/>
          </a:xfrm>
          <a:prstGeom prst="roundRect">
            <a:avLst>
              <a:gd name="adj" fmla="val 18670"/>
            </a:avLst>
          </a:prstGeom>
          <a:solidFill>
            <a:srgbClr val="D2DDF9"/>
          </a:solidFill>
          <a:ln w="7620">
            <a:solidFill>
              <a:srgbClr val="B8C3DF"/>
            </a:solidFill>
            <a:prstDash val="solid"/>
          </a:ln>
        </p:spPr>
      </p:sp>
      <p:sp>
        <p:nvSpPr>
          <p:cNvPr id="6" name="Text 3"/>
          <p:cNvSpPr/>
          <p:nvPr/>
        </p:nvSpPr>
        <p:spPr>
          <a:xfrm>
            <a:off x="6308884" y="3865424"/>
            <a:ext cx="318373" cy="398026"/>
          </a:xfrm>
          <a:prstGeom prst="rect">
            <a:avLst/>
          </a:prstGeom>
          <a:noFill/>
          <a:ln/>
        </p:spPr>
        <p:txBody>
          <a:bodyPr wrap="none" lIns="0" tIns="0" rIns="0" bIns="0" rtlCol="0" anchor="t"/>
          <a:lstStyle/>
          <a:p>
            <a:pPr algn="ctr" indent="0" marL="0">
              <a:lnSpc>
                <a:spcPts val="2500"/>
              </a:lnSpc>
              <a:buNone/>
            </a:pPr>
            <a:r>
              <a:rPr lang="en-US" sz="2500" dirty="0">
                <a:solidFill>
                  <a:srgbClr val="404155"/>
                </a:solidFill>
                <a:latin typeface="Alexandria" pitchFamily="34" charset="0"/>
                <a:ea typeface="Alexandria" pitchFamily="34" charset="-122"/>
                <a:cs typeface="Alexandria" pitchFamily="34" charset="-120"/>
              </a:rPr>
              <a:t>1</a:t>
            </a:r>
            <a:endParaRPr lang="en-US" sz="2500" dirty="0"/>
          </a:p>
        </p:txBody>
      </p:sp>
      <p:sp>
        <p:nvSpPr>
          <p:cNvPr id="7" name="Text 4"/>
          <p:cNvSpPr/>
          <p:nvPr/>
        </p:nvSpPr>
        <p:spPr>
          <a:xfrm>
            <a:off x="6919079" y="3898582"/>
            <a:ext cx="2653427" cy="331708"/>
          </a:xfrm>
          <a:prstGeom prst="rect">
            <a:avLst/>
          </a:prstGeom>
          <a:noFill/>
          <a:ln/>
        </p:spPr>
        <p:txBody>
          <a:bodyPr wrap="none" lIns="0" tIns="0" rIns="0" bIns="0" rtlCol="0" anchor="t"/>
          <a:lstStyle/>
          <a:p>
            <a:pPr algn="l" indent="0" marL="0">
              <a:lnSpc>
                <a:spcPts val="2600"/>
              </a:lnSpc>
              <a:buNone/>
            </a:pPr>
            <a:r>
              <a:rPr lang="en-US" sz="2050" dirty="0">
                <a:solidFill>
                  <a:srgbClr val="404155"/>
                </a:solidFill>
                <a:latin typeface="Alexandria" pitchFamily="34" charset="0"/>
                <a:ea typeface="Alexandria" pitchFamily="34" charset="-122"/>
                <a:cs typeface="Alexandria" pitchFamily="34" charset="-120"/>
              </a:rPr>
              <a:t>Testing Phases</a:t>
            </a:r>
            <a:endParaRPr lang="en-US" sz="2050" dirty="0"/>
          </a:p>
        </p:txBody>
      </p:sp>
      <p:sp>
        <p:nvSpPr>
          <p:cNvPr id="8" name="Text 5"/>
          <p:cNvSpPr/>
          <p:nvPr/>
        </p:nvSpPr>
        <p:spPr>
          <a:xfrm>
            <a:off x="6919079" y="4357568"/>
            <a:ext cx="6968371" cy="339566"/>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404155"/>
                </a:solidFill>
                <a:latin typeface="Nobile" pitchFamily="34" charset="0"/>
                <a:ea typeface="Nobile" pitchFamily="34" charset="-122"/>
                <a:cs typeface="Nobile" pitchFamily="34" charset="-120"/>
              </a:rPr>
              <a:t>Unit Testing (individual modules)</a:t>
            </a:r>
            <a:endParaRPr lang="en-US" sz="1650" dirty="0"/>
          </a:p>
        </p:txBody>
      </p:sp>
      <p:sp>
        <p:nvSpPr>
          <p:cNvPr id="9" name="Text 6"/>
          <p:cNvSpPr/>
          <p:nvPr/>
        </p:nvSpPr>
        <p:spPr>
          <a:xfrm>
            <a:off x="6919079" y="4771430"/>
            <a:ext cx="6968371" cy="339566"/>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404155"/>
                </a:solidFill>
                <a:latin typeface="Nobile" pitchFamily="34" charset="0"/>
                <a:ea typeface="Nobile" pitchFamily="34" charset="-122"/>
                <a:cs typeface="Nobile" pitchFamily="34" charset="-120"/>
              </a:rPr>
              <a:t>Integration Testing (data flow)</a:t>
            </a:r>
            <a:endParaRPr lang="en-US" sz="1650" dirty="0"/>
          </a:p>
        </p:txBody>
      </p:sp>
      <p:sp>
        <p:nvSpPr>
          <p:cNvPr id="10" name="Text 7"/>
          <p:cNvSpPr/>
          <p:nvPr/>
        </p:nvSpPr>
        <p:spPr>
          <a:xfrm>
            <a:off x="6919079" y="5185291"/>
            <a:ext cx="6968371" cy="339566"/>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404155"/>
                </a:solidFill>
                <a:latin typeface="Nobile" pitchFamily="34" charset="0"/>
                <a:ea typeface="Nobile" pitchFamily="34" charset="-122"/>
                <a:cs typeface="Nobile" pitchFamily="34" charset="-120"/>
              </a:rPr>
              <a:t>System Testing (end-to-end)</a:t>
            </a:r>
            <a:endParaRPr lang="en-US" sz="1650" dirty="0"/>
          </a:p>
        </p:txBody>
      </p:sp>
      <p:sp>
        <p:nvSpPr>
          <p:cNvPr id="11" name="Text 8"/>
          <p:cNvSpPr/>
          <p:nvPr/>
        </p:nvSpPr>
        <p:spPr>
          <a:xfrm>
            <a:off x="6919079" y="5599152"/>
            <a:ext cx="6968371" cy="339566"/>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404155"/>
                </a:solidFill>
                <a:latin typeface="Nobile" pitchFamily="34" charset="0"/>
                <a:ea typeface="Nobile" pitchFamily="34" charset="-122"/>
                <a:cs typeface="Nobile" pitchFamily="34" charset="-120"/>
              </a:rPr>
              <a:t>User Acceptance Testing (Librarian with real data)</a:t>
            </a:r>
            <a:endParaRPr lang="en-US" sz="1650" dirty="0"/>
          </a:p>
        </p:txBody>
      </p:sp>
      <p:sp>
        <p:nvSpPr>
          <p:cNvPr id="12" name="Shape 9"/>
          <p:cNvSpPr/>
          <p:nvPr/>
        </p:nvSpPr>
        <p:spPr>
          <a:xfrm>
            <a:off x="6229350" y="6363176"/>
            <a:ext cx="477560" cy="477560"/>
          </a:xfrm>
          <a:prstGeom prst="roundRect">
            <a:avLst>
              <a:gd name="adj" fmla="val 18670"/>
            </a:avLst>
          </a:prstGeom>
          <a:solidFill>
            <a:srgbClr val="D2DDF9"/>
          </a:solidFill>
          <a:ln w="7620">
            <a:solidFill>
              <a:srgbClr val="B8C3DF"/>
            </a:solidFill>
            <a:prstDash val="solid"/>
          </a:ln>
        </p:spPr>
      </p:sp>
      <p:sp>
        <p:nvSpPr>
          <p:cNvPr id="13" name="Text 10"/>
          <p:cNvSpPr/>
          <p:nvPr/>
        </p:nvSpPr>
        <p:spPr>
          <a:xfrm>
            <a:off x="6308884" y="6402884"/>
            <a:ext cx="318373" cy="398026"/>
          </a:xfrm>
          <a:prstGeom prst="rect">
            <a:avLst/>
          </a:prstGeom>
          <a:noFill/>
          <a:ln/>
        </p:spPr>
        <p:txBody>
          <a:bodyPr wrap="none" lIns="0" tIns="0" rIns="0" bIns="0" rtlCol="0" anchor="t"/>
          <a:lstStyle/>
          <a:p>
            <a:pPr algn="ctr" indent="0" marL="0">
              <a:lnSpc>
                <a:spcPts val="2500"/>
              </a:lnSpc>
              <a:buNone/>
            </a:pPr>
            <a:r>
              <a:rPr lang="en-US" sz="2500" dirty="0">
                <a:solidFill>
                  <a:srgbClr val="404155"/>
                </a:solidFill>
                <a:latin typeface="Alexandria" pitchFamily="34" charset="0"/>
                <a:ea typeface="Alexandria" pitchFamily="34" charset="-122"/>
                <a:cs typeface="Alexandria" pitchFamily="34" charset="-120"/>
              </a:rPr>
              <a:t>2</a:t>
            </a:r>
            <a:endParaRPr lang="en-US" sz="2500" dirty="0"/>
          </a:p>
        </p:txBody>
      </p:sp>
      <p:sp>
        <p:nvSpPr>
          <p:cNvPr id="14" name="Text 11"/>
          <p:cNvSpPr/>
          <p:nvPr/>
        </p:nvSpPr>
        <p:spPr>
          <a:xfrm>
            <a:off x="6919079" y="6436043"/>
            <a:ext cx="2653427" cy="331708"/>
          </a:xfrm>
          <a:prstGeom prst="rect">
            <a:avLst/>
          </a:prstGeom>
          <a:noFill/>
          <a:ln/>
        </p:spPr>
        <p:txBody>
          <a:bodyPr wrap="none" lIns="0" tIns="0" rIns="0" bIns="0" rtlCol="0" anchor="t"/>
          <a:lstStyle/>
          <a:p>
            <a:pPr algn="l" indent="0" marL="0">
              <a:lnSpc>
                <a:spcPts val="2600"/>
              </a:lnSpc>
              <a:buNone/>
            </a:pPr>
            <a:r>
              <a:rPr lang="en-US" sz="2050" dirty="0">
                <a:solidFill>
                  <a:srgbClr val="404155"/>
                </a:solidFill>
                <a:latin typeface="Alexandria" pitchFamily="34" charset="0"/>
                <a:ea typeface="Alexandria" pitchFamily="34" charset="-122"/>
                <a:cs typeface="Alexandria" pitchFamily="34" charset="-120"/>
              </a:rPr>
              <a:t>Key Fixes</a:t>
            </a:r>
            <a:endParaRPr lang="en-US" sz="2050" dirty="0"/>
          </a:p>
        </p:txBody>
      </p:sp>
      <p:sp>
        <p:nvSpPr>
          <p:cNvPr id="15" name="Text 12"/>
          <p:cNvSpPr/>
          <p:nvPr/>
        </p:nvSpPr>
        <p:spPr>
          <a:xfrm>
            <a:off x="6919079" y="6895028"/>
            <a:ext cx="6968371" cy="339566"/>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404155"/>
                </a:solidFill>
                <a:latin typeface="Nobile" pitchFamily="34" charset="0"/>
                <a:ea typeface="Nobile" pitchFamily="34" charset="-122"/>
                <a:cs typeface="Nobile" pitchFamily="34" charset="-120"/>
              </a:rPr>
              <a:t>Fine calculation logic</a:t>
            </a:r>
            <a:endParaRPr lang="en-US" sz="1650" dirty="0"/>
          </a:p>
        </p:txBody>
      </p:sp>
      <p:sp>
        <p:nvSpPr>
          <p:cNvPr id="16" name="Text 13"/>
          <p:cNvSpPr/>
          <p:nvPr/>
        </p:nvSpPr>
        <p:spPr>
          <a:xfrm>
            <a:off x="6919079" y="7308890"/>
            <a:ext cx="6968371" cy="339566"/>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404155"/>
                </a:solidFill>
                <a:latin typeface="Nobile" pitchFamily="34" charset="0"/>
                <a:ea typeface="Nobile" pitchFamily="34" charset="-122"/>
                <a:cs typeface="Nobile" pitchFamily="34" charset="-120"/>
              </a:rPr>
              <a:t>Report layout alignment</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80415" y="545663"/>
            <a:ext cx="7755969" cy="1239441"/>
          </a:xfrm>
          <a:prstGeom prst="rect">
            <a:avLst/>
          </a:prstGeom>
          <a:noFill/>
          <a:ln/>
        </p:spPr>
        <p:txBody>
          <a:bodyPr wrap="square" lIns="0" tIns="0" rIns="0" bIns="0" rtlCol="0" anchor="t"/>
          <a:lstStyle/>
          <a:p>
            <a:pPr algn="l" indent="0" marL="0">
              <a:lnSpc>
                <a:spcPts val="4850"/>
              </a:lnSpc>
              <a:buNone/>
            </a:pPr>
            <a:r>
              <a:rPr lang="en-US" sz="3900" dirty="0">
                <a:solidFill>
                  <a:srgbClr val="1B1B27"/>
                </a:solidFill>
                <a:latin typeface="Alexandria" pitchFamily="34" charset="0"/>
                <a:ea typeface="Alexandria" pitchFamily="34" charset="-122"/>
                <a:cs typeface="Alexandria" pitchFamily="34" charset="-120"/>
              </a:rPr>
              <a:t>Deployment &amp; Ongoing Maintenance</a:t>
            </a:r>
            <a:endParaRPr lang="en-US" sz="3900" dirty="0"/>
          </a:p>
        </p:txBody>
      </p:sp>
      <p:sp>
        <p:nvSpPr>
          <p:cNvPr id="4" name="Text 1"/>
          <p:cNvSpPr/>
          <p:nvPr/>
        </p:nvSpPr>
        <p:spPr>
          <a:xfrm>
            <a:off x="6180415" y="2082522"/>
            <a:ext cx="7755969" cy="1269206"/>
          </a:xfrm>
          <a:prstGeom prst="rect">
            <a:avLst/>
          </a:prstGeom>
          <a:noFill/>
          <a:ln/>
        </p:spPr>
        <p:txBody>
          <a:bodyPr wrap="square" lIns="0" tIns="0" rIns="0" bIns="0" rtlCol="0" anchor="t"/>
          <a:lstStyle/>
          <a:p>
            <a:pPr algn="l" indent="0" marL="0">
              <a:lnSpc>
                <a:spcPts val="2450"/>
              </a:lnSpc>
              <a:buNone/>
            </a:pPr>
            <a:r>
              <a:rPr lang="en-US" sz="1550" dirty="0">
                <a:solidFill>
                  <a:srgbClr val="404155"/>
                </a:solidFill>
                <a:latin typeface="Nobile" pitchFamily="34" charset="0"/>
                <a:ea typeface="Nobile" pitchFamily="34" charset="-122"/>
                <a:cs typeface="Nobile" pitchFamily="34" charset="-120"/>
              </a:rPr>
              <a:t>The LMS was successfully deployed on March 1, 2025. This involved software installation, database configuration, user manual creation, and comprehensive staff training. Ongoing maintenance ensures smooth operation and addresses evolving needs.</a:t>
            </a:r>
            <a:endParaRPr lang="en-US" sz="1550" dirty="0"/>
          </a:p>
        </p:txBody>
      </p:sp>
      <p:pic>
        <p:nvPicPr>
          <p:cNvPr id="5" name="Image 1" descr="preencoded.png">    </p:cNvPr>
          <p:cNvPicPr>
            <a:picLocks noChangeAspect="1"/>
          </p:cNvPicPr>
          <p:nvPr/>
        </p:nvPicPr>
        <p:blipFill>
          <a:blip r:embed="rId2"/>
          <a:stretch>
            <a:fillRect/>
          </a:stretch>
        </p:blipFill>
        <p:spPr>
          <a:xfrm>
            <a:off x="6180415" y="3574733"/>
            <a:ext cx="495657" cy="495657"/>
          </a:xfrm>
          <a:prstGeom prst="rect">
            <a:avLst/>
          </a:prstGeom>
        </p:spPr>
      </p:pic>
      <p:sp>
        <p:nvSpPr>
          <p:cNvPr id="6" name="Text 2"/>
          <p:cNvSpPr/>
          <p:nvPr/>
        </p:nvSpPr>
        <p:spPr>
          <a:xfrm>
            <a:off x="6180415" y="4318159"/>
            <a:ext cx="2478762" cy="309801"/>
          </a:xfrm>
          <a:prstGeom prst="rect">
            <a:avLst/>
          </a:prstGeom>
          <a:noFill/>
          <a:ln/>
        </p:spPr>
        <p:txBody>
          <a:bodyPr wrap="none" lIns="0" tIns="0" rIns="0" bIns="0" rtlCol="0" anchor="t"/>
          <a:lstStyle/>
          <a:p>
            <a:pPr algn="l" indent="0" marL="0">
              <a:lnSpc>
                <a:spcPts val="2400"/>
              </a:lnSpc>
              <a:buNone/>
            </a:pPr>
            <a:r>
              <a:rPr lang="en-US" sz="1950" dirty="0">
                <a:solidFill>
                  <a:srgbClr val="404155"/>
                </a:solidFill>
                <a:latin typeface="Alexandria" pitchFamily="34" charset="0"/>
                <a:ea typeface="Alexandria" pitchFamily="34" charset="-122"/>
                <a:cs typeface="Alexandria" pitchFamily="34" charset="-120"/>
              </a:rPr>
              <a:t>Installation</a:t>
            </a:r>
            <a:endParaRPr lang="en-US" sz="1950" dirty="0"/>
          </a:p>
        </p:txBody>
      </p:sp>
      <p:sp>
        <p:nvSpPr>
          <p:cNvPr id="7" name="Text 3"/>
          <p:cNvSpPr/>
          <p:nvPr/>
        </p:nvSpPr>
        <p:spPr>
          <a:xfrm>
            <a:off x="6180415" y="4746903"/>
            <a:ext cx="3754041" cy="634603"/>
          </a:xfrm>
          <a:prstGeom prst="rect">
            <a:avLst/>
          </a:prstGeom>
          <a:noFill/>
          <a:ln/>
        </p:spPr>
        <p:txBody>
          <a:bodyPr wrap="square" lIns="0" tIns="0" rIns="0" bIns="0" rtlCol="0" anchor="t"/>
          <a:lstStyle/>
          <a:p>
            <a:pPr algn="l" indent="0" marL="0">
              <a:lnSpc>
                <a:spcPts val="2450"/>
              </a:lnSpc>
              <a:buNone/>
            </a:pPr>
            <a:r>
              <a:rPr lang="en-US" sz="1550" dirty="0">
                <a:solidFill>
                  <a:srgbClr val="404155"/>
                </a:solidFill>
                <a:latin typeface="Nobile" pitchFamily="34" charset="0"/>
                <a:ea typeface="Nobile" pitchFamily="34" charset="-122"/>
                <a:cs typeface="Nobile" pitchFamily="34" charset="-120"/>
              </a:rPr>
              <a:t>Software on library computers, MySQL configured.</a:t>
            </a:r>
            <a:endParaRPr lang="en-US" sz="1550" dirty="0"/>
          </a:p>
        </p:txBody>
      </p:sp>
      <p:pic>
        <p:nvPicPr>
          <p:cNvPr id="8" name="Image 2" descr="preencoded.png">    </p:cNvPr>
          <p:cNvPicPr>
            <a:picLocks noChangeAspect="1"/>
          </p:cNvPicPr>
          <p:nvPr/>
        </p:nvPicPr>
        <p:blipFill>
          <a:blip r:embed="rId3"/>
          <a:stretch>
            <a:fillRect/>
          </a:stretch>
        </p:blipFill>
        <p:spPr>
          <a:xfrm>
            <a:off x="10182225" y="3574733"/>
            <a:ext cx="495657" cy="495657"/>
          </a:xfrm>
          <a:prstGeom prst="rect">
            <a:avLst/>
          </a:prstGeom>
        </p:spPr>
      </p:pic>
      <p:sp>
        <p:nvSpPr>
          <p:cNvPr id="9" name="Text 4"/>
          <p:cNvSpPr/>
          <p:nvPr/>
        </p:nvSpPr>
        <p:spPr>
          <a:xfrm>
            <a:off x="10182225" y="4318159"/>
            <a:ext cx="2478762" cy="309801"/>
          </a:xfrm>
          <a:prstGeom prst="rect">
            <a:avLst/>
          </a:prstGeom>
          <a:noFill/>
          <a:ln/>
        </p:spPr>
        <p:txBody>
          <a:bodyPr wrap="none" lIns="0" tIns="0" rIns="0" bIns="0" rtlCol="0" anchor="t"/>
          <a:lstStyle/>
          <a:p>
            <a:pPr algn="l" indent="0" marL="0">
              <a:lnSpc>
                <a:spcPts val="2400"/>
              </a:lnSpc>
              <a:buNone/>
            </a:pPr>
            <a:r>
              <a:rPr lang="en-US" sz="1950" dirty="0">
                <a:solidFill>
                  <a:srgbClr val="404155"/>
                </a:solidFill>
                <a:latin typeface="Alexandria" pitchFamily="34" charset="0"/>
                <a:ea typeface="Alexandria" pitchFamily="34" charset="-122"/>
                <a:cs typeface="Alexandria" pitchFamily="34" charset="-120"/>
              </a:rPr>
              <a:t>Training</a:t>
            </a:r>
            <a:endParaRPr lang="en-US" sz="1950" dirty="0"/>
          </a:p>
        </p:txBody>
      </p:sp>
      <p:sp>
        <p:nvSpPr>
          <p:cNvPr id="10" name="Text 5"/>
          <p:cNvSpPr/>
          <p:nvPr/>
        </p:nvSpPr>
        <p:spPr>
          <a:xfrm>
            <a:off x="10182225" y="4746903"/>
            <a:ext cx="3754160" cy="634603"/>
          </a:xfrm>
          <a:prstGeom prst="rect">
            <a:avLst/>
          </a:prstGeom>
          <a:noFill/>
          <a:ln/>
        </p:spPr>
        <p:txBody>
          <a:bodyPr wrap="square" lIns="0" tIns="0" rIns="0" bIns="0" rtlCol="0" anchor="t"/>
          <a:lstStyle/>
          <a:p>
            <a:pPr algn="l" indent="0" marL="0">
              <a:lnSpc>
                <a:spcPts val="2450"/>
              </a:lnSpc>
              <a:buNone/>
            </a:pPr>
            <a:r>
              <a:rPr lang="en-US" sz="1550" dirty="0">
                <a:solidFill>
                  <a:srgbClr val="404155"/>
                </a:solidFill>
                <a:latin typeface="Nobile" pitchFamily="34" charset="0"/>
                <a:ea typeface="Nobile" pitchFamily="34" charset="-122"/>
                <a:cs typeface="Nobile" pitchFamily="34" charset="-120"/>
              </a:rPr>
              <a:t>User manual and staff training provided.</a:t>
            </a:r>
            <a:endParaRPr lang="en-US" sz="1550" dirty="0"/>
          </a:p>
        </p:txBody>
      </p:sp>
      <p:pic>
        <p:nvPicPr>
          <p:cNvPr id="11" name="Image 3" descr="preencoded.png">    </p:cNvPr>
          <p:cNvPicPr>
            <a:picLocks noChangeAspect="1"/>
          </p:cNvPicPr>
          <p:nvPr/>
        </p:nvPicPr>
        <p:blipFill>
          <a:blip r:embed="rId4"/>
          <a:stretch>
            <a:fillRect/>
          </a:stretch>
        </p:blipFill>
        <p:spPr>
          <a:xfrm>
            <a:off x="6180415" y="5877163"/>
            <a:ext cx="495657" cy="495657"/>
          </a:xfrm>
          <a:prstGeom prst="rect">
            <a:avLst/>
          </a:prstGeom>
        </p:spPr>
      </p:pic>
      <p:sp>
        <p:nvSpPr>
          <p:cNvPr id="12" name="Text 6"/>
          <p:cNvSpPr/>
          <p:nvPr/>
        </p:nvSpPr>
        <p:spPr>
          <a:xfrm>
            <a:off x="6180415" y="6620589"/>
            <a:ext cx="2478762" cy="309801"/>
          </a:xfrm>
          <a:prstGeom prst="rect">
            <a:avLst/>
          </a:prstGeom>
          <a:noFill/>
          <a:ln/>
        </p:spPr>
        <p:txBody>
          <a:bodyPr wrap="none" lIns="0" tIns="0" rIns="0" bIns="0" rtlCol="0" anchor="t"/>
          <a:lstStyle/>
          <a:p>
            <a:pPr algn="l" indent="0" marL="0">
              <a:lnSpc>
                <a:spcPts val="2400"/>
              </a:lnSpc>
              <a:buNone/>
            </a:pPr>
            <a:r>
              <a:rPr lang="en-US" sz="1950" dirty="0">
                <a:solidFill>
                  <a:srgbClr val="404155"/>
                </a:solidFill>
                <a:latin typeface="Alexandria" pitchFamily="34" charset="0"/>
                <a:ea typeface="Alexandria" pitchFamily="34" charset="-122"/>
                <a:cs typeface="Alexandria" pitchFamily="34" charset="-120"/>
              </a:rPr>
              <a:t>Maintenance</a:t>
            </a:r>
            <a:endParaRPr lang="en-US" sz="1950" dirty="0"/>
          </a:p>
        </p:txBody>
      </p:sp>
      <p:sp>
        <p:nvSpPr>
          <p:cNvPr id="13" name="Text 7"/>
          <p:cNvSpPr/>
          <p:nvPr/>
        </p:nvSpPr>
        <p:spPr>
          <a:xfrm>
            <a:off x="6180415" y="7049333"/>
            <a:ext cx="3754041" cy="634603"/>
          </a:xfrm>
          <a:prstGeom prst="rect">
            <a:avLst/>
          </a:prstGeom>
          <a:noFill/>
          <a:ln/>
        </p:spPr>
        <p:txBody>
          <a:bodyPr wrap="square" lIns="0" tIns="0" rIns="0" bIns="0" rtlCol="0" anchor="t"/>
          <a:lstStyle/>
          <a:p>
            <a:pPr algn="l" indent="0" marL="0">
              <a:lnSpc>
                <a:spcPts val="2450"/>
              </a:lnSpc>
              <a:buNone/>
            </a:pPr>
            <a:r>
              <a:rPr lang="en-US" sz="1550" dirty="0">
                <a:solidFill>
                  <a:srgbClr val="404155"/>
                </a:solidFill>
                <a:latin typeface="Nobile" pitchFamily="34" charset="0"/>
                <a:ea typeface="Nobile" pitchFamily="34" charset="-122"/>
                <a:cs typeface="Nobile" pitchFamily="34" charset="-120"/>
              </a:rPr>
              <a:t>Regular backups, minor updates, bug fixes.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794391"/>
            <a:ext cx="11352609" cy="708779"/>
          </a:xfrm>
          <a:prstGeom prst="rect">
            <a:avLst/>
          </a:prstGeom>
          <a:noFill/>
          <a:ln/>
        </p:spPr>
        <p:txBody>
          <a:bodyPr wrap="none" lIns="0" tIns="0" rIns="0" bIns="0" rtlCol="0" anchor="t"/>
          <a:lstStyle/>
          <a:p>
            <a:pPr algn="l" indent="0" marL="0">
              <a:lnSpc>
                <a:spcPts val="5550"/>
              </a:lnSpc>
              <a:buNone/>
            </a:pPr>
            <a:r>
              <a:rPr lang="en-US" sz="4450" dirty="0">
                <a:solidFill>
                  <a:srgbClr val="1B1B27"/>
                </a:solidFill>
                <a:latin typeface="Alexandria" pitchFamily="34" charset="0"/>
                <a:ea typeface="Alexandria" pitchFamily="34" charset="-122"/>
                <a:cs typeface="Alexandria" pitchFamily="34" charset="-120"/>
              </a:rPr>
              <a:t>Waterfall Model: Strengths &amp; Limitations</a:t>
            </a:r>
            <a:endParaRPr lang="en-US" sz="4450" dirty="0"/>
          </a:p>
        </p:txBody>
      </p:sp>
      <p:sp>
        <p:nvSpPr>
          <p:cNvPr id="3" name="Text 1"/>
          <p:cNvSpPr/>
          <p:nvPr/>
        </p:nvSpPr>
        <p:spPr>
          <a:xfrm>
            <a:off x="793790" y="2956798"/>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404155"/>
                </a:solidFill>
                <a:latin typeface="Nobile" pitchFamily="34" charset="0"/>
                <a:ea typeface="Nobile" pitchFamily="34" charset="-122"/>
                <a:cs typeface="Nobile" pitchFamily="34" charset="-120"/>
              </a:rPr>
              <a:t>The Waterfall Model proved effective for this project due to clear, unchanging requirements and the need for detailed documentation. However, it presented limitations when new requirements, like an online student portal, emerged later in the cycle.</a:t>
            </a:r>
            <a:endParaRPr lang="en-US" sz="1750" dirty="0"/>
          </a:p>
        </p:txBody>
      </p:sp>
      <p:sp>
        <p:nvSpPr>
          <p:cNvPr id="4" name="Text 2"/>
          <p:cNvSpPr/>
          <p:nvPr/>
        </p:nvSpPr>
        <p:spPr>
          <a:xfrm>
            <a:off x="793790" y="452747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B1B27"/>
                </a:solidFill>
                <a:latin typeface="Alexandria" pitchFamily="34" charset="0"/>
                <a:ea typeface="Alexandria" pitchFamily="34" charset="-122"/>
                <a:cs typeface="Alexandria" pitchFamily="34" charset="-120"/>
              </a:rPr>
              <a:t>Why Waterfall?</a:t>
            </a:r>
            <a:endParaRPr lang="en-US" sz="2200" dirty="0"/>
          </a:p>
        </p:txBody>
      </p:sp>
      <p:sp>
        <p:nvSpPr>
          <p:cNvPr id="5" name="Text 3"/>
          <p:cNvSpPr/>
          <p:nvPr/>
        </p:nvSpPr>
        <p:spPr>
          <a:xfrm>
            <a:off x="793790" y="5108615"/>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Clear, fixed requirements</a:t>
            </a:r>
            <a:endParaRPr lang="en-US" sz="1750" dirty="0"/>
          </a:p>
        </p:txBody>
      </p:sp>
      <p:sp>
        <p:nvSpPr>
          <p:cNvPr id="6" name="Text 4"/>
          <p:cNvSpPr/>
          <p:nvPr/>
        </p:nvSpPr>
        <p:spPr>
          <a:xfrm>
            <a:off x="793790" y="555081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Formal documentation needed</a:t>
            </a:r>
            <a:endParaRPr lang="en-US" sz="1750" dirty="0"/>
          </a:p>
        </p:txBody>
      </p:sp>
      <p:sp>
        <p:nvSpPr>
          <p:cNvPr id="7" name="Text 5"/>
          <p:cNvSpPr/>
          <p:nvPr/>
        </p:nvSpPr>
        <p:spPr>
          <a:xfrm>
            <a:off x="793790" y="599301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Small-to-medium project scope</a:t>
            </a:r>
            <a:endParaRPr lang="en-US" sz="1750" dirty="0"/>
          </a:p>
        </p:txBody>
      </p:sp>
      <p:sp>
        <p:nvSpPr>
          <p:cNvPr id="8" name="Text 6"/>
          <p:cNvSpPr/>
          <p:nvPr/>
        </p:nvSpPr>
        <p:spPr>
          <a:xfrm>
            <a:off x="7599521" y="452747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B1B27"/>
                </a:solidFill>
                <a:latin typeface="Alexandria" pitchFamily="34" charset="0"/>
                <a:ea typeface="Alexandria" pitchFamily="34" charset="-122"/>
                <a:cs typeface="Alexandria" pitchFamily="34" charset="-120"/>
              </a:rPr>
              <a:t>Limitations Faced</a:t>
            </a:r>
            <a:endParaRPr lang="en-US" sz="2200" dirty="0"/>
          </a:p>
        </p:txBody>
      </p:sp>
      <p:sp>
        <p:nvSpPr>
          <p:cNvPr id="9" name="Text 7"/>
          <p:cNvSpPr/>
          <p:nvPr/>
        </p:nvSpPr>
        <p:spPr>
          <a:xfrm>
            <a:off x="7599521" y="5108615"/>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Difficulty adding new features (e.g., student portal) post-requirements freeze.</a:t>
            </a:r>
            <a:endParaRPr lang="en-US" sz="1750" dirty="0"/>
          </a:p>
        </p:txBody>
      </p:sp>
      <p:sp>
        <p:nvSpPr>
          <p:cNvPr id="10" name="Text 8"/>
          <p:cNvSpPr/>
          <p:nvPr/>
        </p:nvSpPr>
        <p:spPr>
          <a:xfrm>
            <a:off x="7599521" y="5913715"/>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4155"/>
                </a:solidFill>
                <a:latin typeface="Nobile" pitchFamily="34" charset="0"/>
                <a:ea typeface="Nobile" pitchFamily="34" charset="-122"/>
                <a:cs typeface="Nobile" pitchFamily="34" charset="-120"/>
              </a:rPr>
              <a:t>Rigidity for evolving needs.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2025-07-01T15:26:36Z</dcterms:created>
  <dcterms:modified xsi:type="dcterms:W3CDTF">2025-07-01T15:26:36Z</dcterms:modified>
</cp:coreProperties>
</file>